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588"/>
  </p:normalViewPr>
  <p:slideViewPr>
    <p:cSldViewPr snapToGrid="0" snapToObjects="1">
      <p:cViewPr varScale="1">
        <p:scale>
          <a:sx n="56" d="100"/>
          <a:sy n="56" d="100"/>
        </p:scale>
        <p:origin x="60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27/07/2024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20639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27/07/2024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69890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27/07/2024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07557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27/07/2024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61740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707A9A-2CB2-A741-B755-CCE1CF4A6E7F}" type="datetimeFigureOut">
              <a:rPr lang="en-GB" smtClean="0"/>
              <a:t>27/07/2024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330190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9707A9A-2CB2-A741-B755-CCE1CF4A6E7F}" type="datetimeFigureOut">
              <a:rPr lang="en-GB" smtClean="0"/>
              <a:t>27/07/2024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5313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9707A9A-2CB2-A741-B755-CCE1CF4A6E7F}" type="datetimeFigureOut">
              <a:rPr lang="en-GB" smtClean="0"/>
              <a:t>27/07/2024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4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07A9A-2CB2-A741-B755-CCE1CF4A6E7F}" type="datetimeFigureOut">
              <a:rPr lang="en-GB" smtClean="0"/>
              <a:t>27/07/2024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33031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7A9A-2CB2-A741-B755-CCE1CF4A6E7F}" type="datetimeFigureOut">
              <a:rPr lang="en-GB" smtClean="0"/>
              <a:t>27/07/2024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083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27/07/2024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78819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27/07/2024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8396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latin typeface="Letter-join Plus 40" panose="02000505000000020003" pitchFamily="50" charset="0"/>
              </a:defRPr>
            </a:lvl1pPr>
          </a:lstStyle>
          <a:p>
            <a:fld id="{09707A9A-2CB2-A741-B755-CCE1CF4A6E7F}" type="datetimeFigureOut">
              <a:rPr lang="en-GB" smtClean="0"/>
              <a:pPr/>
              <a:t>27/07/2024</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latin typeface="Letter-join Plus 40" panose="02000505000000020003" pitchFamily="50" charset="0"/>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latin typeface="Letter-join Plus 40" panose="02000505000000020003" pitchFamily="50" charset="0"/>
              </a:defRPr>
            </a:lvl1pPr>
          </a:lstStyle>
          <a:p>
            <a:fld id="{57F378B9-C4D2-8F4B-BE23-1F4DF5136582}" type="slidenum">
              <a:rPr lang="en-GB" smtClean="0"/>
              <a:pPr/>
              <a:t>‹#›</a:t>
            </a:fld>
            <a:endParaRPr lang="en-GB" dirty="0"/>
          </a:p>
        </p:txBody>
      </p:sp>
    </p:spTree>
    <p:extLst>
      <p:ext uri="{BB962C8B-B14F-4D97-AF65-F5344CB8AC3E}">
        <p14:creationId xmlns:p14="http://schemas.microsoft.com/office/powerpoint/2010/main" val="375920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Letter-join Plus 40" panose="02000505000000020003" pitchFamily="50" charset="0"/>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Letter-join Plus 40" panose="02000505000000020003" pitchFamily="50" charset="0"/>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Letter-join Plus 40" panose="02000505000000020003" pitchFamily="50" charset="0"/>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Letter-join Plus 40" panose="02000505000000020003" pitchFamily="50" charset="0"/>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Letter-join Plus 40" panose="02000505000000020003" pitchFamily="50" charset="0"/>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Letter-join Plus 40" panose="02000505000000020003" pitchFamily="50" charset="0"/>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584E3967-87F3-CD49-9356-CFC6D0DECC3C}"/>
              </a:ext>
            </a:extLst>
          </p:cNvPr>
          <p:cNvGraphicFramePr>
            <a:graphicFrameLocks noGrp="1"/>
          </p:cNvGraphicFramePr>
          <p:nvPr>
            <p:extLst>
              <p:ext uri="{D42A27DB-BD31-4B8C-83A1-F6EECF244321}">
                <p14:modId xmlns:p14="http://schemas.microsoft.com/office/powerpoint/2010/main" val="1727928060"/>
              </p:ext>
            </p:extLst>
          </p:nvPr>
        </p:nvGraphicFramePr>
        <p:xfrm>
          <a:off x="512409" y="1672815"/>
          <a:ext cx="4305251" cy="4348635"/>
        </p:xfrm>
        <a:graphic>
          <a:graphicData uri="http://schemas.openxmlformats.org/drawingml/2006/table">
            <a:tbl>
              <a:tblPr firstRow="1" bandRow="1">
                <a:tableStyleId>{5940675A-B579-460E-94D1-54222C63F5DA}</a:tableStyleId>
              </a:tblPr>
              <a:tblGrid>
                <a:gridCol w="1124035">
                  <a:extLst>
                    <a:ext uri="{9D8B030D-6E8A-4147-A177-3AD203B41FA5}">
                      <a16:colId xmlns:a16="http://schemas.microsoft.com/office/drawing/2014/main" val="2344213269"/>
                    </a:ext>
                  </a:extLst>
                </a:gridCol>
                <a:gridCol w="3181216">
                  <a:extLst>
                    <a:ext uri="{9D8B030D-6E8A-4147-A177-3AD203B41FA5}">
                      <a16:colId xmlns:a16="http://schemas.microsoft.com/office/drawing/2014/main" val="2649323644"/>
                    </a:ext>
                  </a:extLst>
                </a:gridCol>
              </a:tblGrid>
              <a:tr h="565423">
                <a:tc gridSpan="2">
                  <a:txBody>
                    <a:bodyPr/>
                    <a:lstStyle/>
                    <a:p>
                      <a:pPr algn="ctr"/>
                      <a:r>
                        <a:rPr lang="en-GB" sz="1200" b="1" dirty="0">
                          <a:latin typeface="Letter-join Plus 40" panose="02000505000000020003" pitchFamily="50" charset="0"/>
                        </a:rPr>
                        <a:t>TAMWORTH VOCABULARY</a:t>
                      </a:r>
                    </a:p>
                  </a:txBody>
                  <a:tcPr anchor="ctr">
                    <a:solidFill>
                      <a:schemeClr val="accent1">
                        <a:lumMod val="60000"/>
                        <a:lumOff val="40000"/>
                      </a:schemeClr>
                    </a:solidFill>
                  </a:tcPr>
                </a:tc>
                <a:tc hMerge="1">
                  <a:txBody>
                    <a:bodyPr/>
                    <a:lstStyle/>
                    <a:p>
                      <a:endParaRPr lang="en-GB" sz="1200" dirty="0"/>
                    </a:p>
                  </a:txBody>
                  <a:tcPr/>
                </a:tc>
                <a:extLst>
                  <a:ext uri="{0D108BD9-81ED-4DB2-BD59-A6C34878D82A}">
                    <a16:rowId xmlns:a16="http://schemas.microsoft.com/office/drawing/2014/main" val="824812075"/>
                  </a:ext>
                </a:extLst>
              </a:tr>
              <a:tr h="491372">
                <a:tc>
                  <a:txBody>
                    <a:bodyPr/>
                    <a:lstStyle/>
                    <a:p>
                      <a:pPr algn="ctr"/>
                      <a:r>
                        <a:rPr lang="en-GB" sz="1200" b="1" dirty="0">
                          <a:latin typeface="Letter-join Plus 40" panose="02000505000000020003" pitchFamily="50" charset="0"/>
                        </a:rPr>
                        <a:t>market town</a:t>
                      </a:r>
                    </a:p>
                  </a:txBody>
                  <a:tcPr anchor="ctr">
                    <a:solidFill>
                      <a:schemeClr val="accent1">
                        <a:lumMod val="20000"/>
                        <a:lumOff val="80000"/>
                      </a:schemeClr>
                    </a:solidFill>
                  </a:tcPr>
                </a:tc>
                <a:tc>
                  <a:txBody>
                    <a:bodyPr/>
                    <a:lstStyle/>
                    <a:p>
                      <a:pPr algn="ctr"/>
                      <a:r>
                        <a:rPr lang="en-GB" sz="1200" b="0" i="0" kern="1200" dirty="0">
                          <a:solidFill>
                            <a:schemeClr val="tx1"/>
                          </a:solidFill>
                          <a:effectLst/>
                          <a:latin typeface="+mn-lt"/>
                          <a:ea typeface="+mn-ea"/>
                          <a:cs typeface="+mn-cs"/>
                        </a:rPr>
                        <a:t>A market town is a settlement most common in Europe that obtained by custom or royal charter, in the Middle Ages, a market right, which allowed it to host a regular market; this distinguished it from a village or city.</a:t>
                      </a:r>
                      <a:endParaRPr lang="en-GB" sz="1200" dirty="0">
                        <a:latin typeface="Letter-join Plus 40" panose="02000505000000020003" pitchFamily="50" charset="0"/>
                      </a:endParaRPr>
                    </a:p>
                  </a:txBody>
                  <a:tcPr anchor="ctr"/>
                </a:tc>
                <a:extLst>
                  <a:ext uri="{0D108BD9-81ED-4DB2-BD59-A6C34878D82A}">
                    <a16:rowId xmlns:a16="http://schemas.microsoft.com/office/drawing/2014/main" val="144233429"/>
                  </a:ext>
                </a:extLst>
              </a:tr>
              <a:tr h="491372">
                <a:tc>
                  <a:txBody>
                    <a:bodyPr/>
                    <a:lstStyle/>
                    <a:p>
                      <a:pPr algn="ctr"/>
                      <a:r>
                        <a:rPr lang="en-GB" sz="1200" b="1" dirty="0">
                          <a:latin typeface="Letter-join Plus 40" panose="02000505000000020003" pitchFamily="50" charset="0"/>
                        </a:rPr>
                        <a:t>Mercia</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kingdom and earldom of central and south England during the Anglo-Saxon period that reached its height under King Offa (757–96).</a:t>
                      </a:r>
                      <a:endParaRPr lang="en-GB" sz="1200" b="0" dirty="0">
                        <a:latin typeface="Letter-join Plus 40" panose="02000505000000020003" pitchFamily="50" charset="0"/>
                      </a:endParaRPr>
                    </a:p>
                  </a:txBody>
                  <a:tcPr anchor="ctr"/>
                </a:tc>
                <a:extLst>
                  <a:ext uri="{0D108BD9-81ED-4DB2-BD59-A6C34878D82A}">
                    <a16:rowId xmlns:a16="http://schemas.microsoft.com/office/drawing/2014/main" val="3708563774"/>
                  </a:ext>
                </a:extLst>
              </a:tr>
              <a:tr h="491372">
                <a:tc>
                  <a:txBody>
                    <a:bodyPr/>
                    <a:lstStyle/>
                    <a:p>
                      <a:pPr algn="ctr"/>
                      <a:r>
                        <a:rPr lang="en-GB" sz="1200" b="1" dirty="0">
                          <a:latin typeface="Letter-join Plus 40" panose="02000505000000020003" pitchFamily="50" charset="0"/>
                        </a:rPr>
                        <a:t>Offa</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Offa was King of Mercia, a kingdom of Anglo-Saxon England, from 757 until his death. He is best remembered for his Dyke, which he had built to act as a defence against the Welsh.</a:t>
                      </a:r>
                    </a:p>
                  </a:txBody>
                  <a:tcPr anchor="ctr"/>
                </a:tc>
                <a:extLst>
                  <a:ext uri="{0D108BD9-81ED-4DB2-BD59-A6C34878D82A}">
                    <a16:rowId xmlns:a16="http://schemas.microsoft.com/office/drawing/2014/main" val="152157742"/>
                  </a:ext>
                </a:extLst>
              </a:tr>
              <a:tr h="491372">
                <a:tc>
                  <a:txBody>
                    <a:bodyPr/>
                    <a:lstStyle/>
                    <a:p>
                      <a:pPr algn="ctr"/>
                      <a:r>
                        <a:rPr lang="en-GB" sz="1200" b="1" dirty="0">
                          <a:latin typeface="Letter-join Plus 40" panose="02000505000000020003" pitchFamily="50" charset="0"/>
                        </a:rPr>
                        <a:t>Royal charter</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 written grant by the monarch or legislative power of a country, by which a city, company, or university is founded or its rights and privileges defined.</a:t>
                      </a:r>
                      <a:endParaRPr lang="en-GB" sz="1200" dirty="0">
                        <a:latin typeface="Letter-join Plus 40" panose="02000505000000020003" pitchFamily="50" charset="0"/>
                      </a:endParaRPr>
                    </a:p>
                  </a:txBody>
                  <a:tcPr anchor="ctr"/>
                </a:tc>
                <a:extLst>
                  <a:ext uri="{0D108BD9-81ED-4DB2-BD59-A6C34878D82A}">
                    <a16:rowId xmlns:a16="http://schemas.microsoft.com/office/drawing/2014/main" val="3127595459"/>
                  </a:ext>
                </a:extLst>
              </a:tr>
              <a:tr h="491372">
                <a:tc>
                  <a:txBody>
                    <a:bodyPr/>
                    <a:lstStyle/>
                    <a:p>
                      <a:pPr algn="ctr"/>
                      <a:r>
                        <a:rPr lang="en-GB" sz="1200" b="0" i="0" kern="1200" dirty="0">
                          <a:solidFill>
                            <a:schemeClr val="tx1"/>
                          </a:solidFill>
                          <a:effectLst/>
                          <a:latin typeface="+mn-lt"/>
                          <a:ea typeface="+mn-ea"/>
                          <a:cs typeface="+mn-cs"/>
                        </a:rPr>
                        <a:t>Hoard</a:t>
                      </a:r>
                    </a:p>
                  </a:txBody>
                  <a:tcPr anchor="ctr">
                    <a:solidFill>
                      <a:schemeClr val="accent1">
                        <a:lumMod val="20000"/>
                        <a:lumOff val="8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dirty="0">
                          <a:latin typeface="Letter-join Plus 40" panose="02000505000000020003" pitchFamily="50" charset="0"/>
                        </a:rPr>
                        <a:t>A stock or store of </a:t>
                      </a:r>
                      <a:r>
                        <a:rPr lang="en-GB" sz="1200">
                          <a:latin typeface="Letter-join Plus 40" panose="02000505000000020003" pitchFamily="50" charset="0"/>
                        </a:rPr>
                        <a:t>valuable objects.</a:t>
                      </a:r>
                      <a:endParaRPr lang="en-GB" sz="1200" dirty="0">
                        <a:latin typeface="Letter-join Plus 40" panose="02000505000000020003" pitchFamily="50" charset="0"/>
                      </a:endParaRPr>
                    </a:p>
                  </a:txBody>
                  <a:tcPr anchor="ctr"/>
                </a:tc>
                <a:extLst>
                  <a:ext uri="{0D108BD9-81ED-4DB2-BD59-A6C34878D82A}">
                    <a16:rowId xmlns:a16="http://schemas.microsoft.com/office/drawing/2014/main" val="52053591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05395587"/>
              </p:ext>
            </p:extLst>
          </p:nvPr>
        </p:nvGraphicFramePr>
        <p:xfrm>
          <a:off x="4969206" y="1422733"/>
          <a:ext cx="5471096" cy="1813560"/>
        </p:xfrm>
        <a:graphic>
          <a:graphicData uri="http://schemas.openxmlformats.org/drawingml/2006/table">
            <a:tbl>
              <a:tblPr firstRow="1" bandRow="1">
                <a:tableStyleId>{5A111915-BE36-4E01-A7E5-04B1672EAD32}</a:tableStyleId>
              </a:tblPr>
              <a:tblGrid>
                <a:gridCol w="5471096">
                  <a:extLst>
                    <a:ext uri="{9D8B030D-6E8A-4147-A177-3AD203B41FA5}">
                      <a16:colId xmlns:a16="http://schemas.microsoft.com/office/drawing/2014/main" val="20000"/>
                    </a:ext>
                  </a:extLst>
                </a:gridCol>
              </a:tblGrid>
              <a:tr h="221799">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100" dirty="0">
                          <a:latin typeface="Letter-join Plus 40" panose="02000505000000020003" pitchFamily="50" charset="0"/>
                        </a:rPr>
                        <a:t>Anglo-Saxon</a:t>
                      </a:r>
                      <a:r>
                        <a:rPr lang="en-GB" sz="1100" baseline="0" dirty="0">
                          <a:latin typeface="Letter-join Plus 40" panose="02000505000000020003" pitchFamily="50" charset="0"/>
                        </a:rPr>
                        <a:t> </a:t>
                      </a:r>
                      <a:endParaRPr lang="en-GB" sz="1100" b="1" dirty="0">
                        <a:solidFill>
                          <a:schemeClr val="tx1"/>
                        </a:solidFill>
                        <a:latin typeface="Letter-join Plus 40" panose="02000505000000020003" pitchFamily="50" charset="0"/>
                      </a:endParaRPr>
                    </a:p>
                  </a:txBody>
                  <a:tcPr anchor="ctr"/>
                </a:tc>
                <a:extLst>
                  <a:ext uri="{0D108BD9-81ED-4DB2-BD59-A6C34878D82A}">
                    <a16:rowId xmlns:a16="http://schemas.microsoft.com/office/drawing/2014/main" val="10000"/>
                  </a:ext>
                </a:extLst>
              </a:tr>
              <a:tr h="107961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kern="1200" dirty="0">
                          <a:effectLst/>
                          <a:latin typeface="Letter-join Plus 40" panose="02000505000000020003" pitchFamily="50" charset="0"/>
                        </a:rPr>
                        <a:t>Tamworth began as a Saxon settlement in Staffordshire by the River Tame. It was made into an important place by King Offa who reigned from 755 to 796. Offa’s Kingdom of Mercia was ruled from Tamworth. Tamworth has a rich and fascinating history as the capital of the ancient Kingdom of Mercia and some of that heritage can still be seen and explored to this day. </a:t>
                      </a:r>
                      <a:r>
                        <a:rPr lang="en-GB" sz="1200" dirty="0"/>
                        <a:t>Tamworth was the heartland of the Mercian Kingdom, which had a royal church at </a:t>
                      </a:r>
                      <a:r>
                        <a:rPr lang="en-GB" sz="1200" dirty="0" err="1"/>
                        <a:t>Repton</a:t>
                      </a:r>
                      <a:r>
                        <a:rPr lang="en-GB" sz="1200" dirty="0"/>
                        <a:t>, a religious centre at Lichfield and the King’s main residence at Tamworth. Certainly the Mercian Kings spent more time at Tamworth than anywhere else.</a:t>
                      </a:r>
                      <a:endParaRPr lang="en-GB" sz="1200" b="0" baseline="0" dirty="0">
                        <a:solidFill>
                          <a:schemeClr val="tx1"/>
                        </a:solidFill>
                        <a:latin typeface="Letter-join Plus 40" panose="02000505000000020003" pitchFamily="50" charset="0"/>
                      </a:endParaRPr>
                    </a:p>
                  </a:txBody>
                  <a:tcPr anchor="ctr"/>
                </a:tc>
                <a:extLst>
                  <a:ext uri="{0D108BD9-81ED-4DB2-BD59-A6C34878D82A}">
                    <a16:rowId xmlns:a16="http://schemas.microsoft.com/office/drawing/2014/main" val="10001"/>
                  </a:ext>
                </a:extLst>
              </a:tr>
            </a:tbl>
          </a:graphicData>
        </a:graphic>
      </p:graphicFrame>
      <p:sp>
        <p:nvSpPr>
          <p:cNvPr id="18" name="Rectangle 17">
            <a:extLst>
              <a:ext uri="{FF2B5EF4-FFF2-40B4-BE49-F238E27FC236}">
                <a16:creationId xmlns:a16="http://schemas.microsoft.com/office/drawing/2014/main" id="{0B30EF6A-2ADF-D246-BB89-8AE2131BE3DD}"/>
              </a:ext>
            </a:extLst>
          </p:cNvPr>
          <p:cNvSpPr/>
          <p:nvPr/>
        </p:nvSpPr>
        <p:spPr>
          <a:xfrm>
            <a:off x="331694" y="309282"/>
            <a:ext cx="12138212" cy="8982636"/>
          </a:xfrm>
          <a:prstGeom prst="rect">
            <a:avLst/>
          </a:prstGeom>
          <a:no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etter-join Plus 40" panose="02000505000000020003" pitchFamily="50" charset="0"/>
            </a:endParaRPr>
          </a:p>
        </p:txBody>
      </p:sp>
      <p:graphicFrame>
        <p:nvGraphicFramePr>
          <p:cNvPr id="32" name="Table 31">
            <a:extLst>
              <a:ext uri="{FF2B5EF4-FFF2-40B4-BE49-F238E27FC236}">
                <a16:creationId xmlns:a16="http://schemas.microsoft.com/office/drawing/2014/main" id="{66926094-8238-4F3F-9039-A27593C1D679}"/>
              </a:ext>
            </a:extLst>
          </p:cNvPr>
          <p:cNvGraphicFramePr>
            <a:graphicFrameLocks noGrp="1"/>
          </p:cNvGraphicFramePr>
          <p:nvPr>
            <p:extLst>
              <p:ext uri="{D42A27DB-BD31-4B8C-83A1-F6EECF244321}">
                <p14:modId xmlns:p14="http://schemas.microsoft.com/office/powerpoint/2010/main" val="4262461512"/>
              </p:ext>
            </p:extLst>
          </p:nvPr>
        </p:nvGraphicFramePr>
        <p:xfrm>
          <a:off x="4958826" y="5299850"/>
          <a:ext cx="3774744" cy="1059772"/>
        </p:xfrm>
        <a:graphic>
          <a:graphicData uri="http://schemas.openxmlformats.org/drawingml/2006/table">
            <a:tbl>
              <a:tblPr firstRow="1" bandRow="1">
                <a:tableStyleId>{5A111915-BE36-4E01-A7E5-04B1672EAD32}</a:tableStyleId>
              </a:tblPr>
              <a:tblGrid>
                <a:gridCol w="3774744">
                  <a:extLst>
                    <a:ext uri="{9D8B030D-6E8A-4147-A177-3AD203B41FA5}">
                      <a16:colId xmlns:a16="http://schemas.microsoft.com/office/drawing/2014/main" val="20000"/>
                    </a:ext>
                  </a:extLst>
                </a:gridCol>
              </a:tblGrid>
              <a:tr h="200297">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100" dirty="0">
                          <a:latin typeface="Letter-join Plus 40" panose="02000505000000020003" pitchFamily="50" charset="0"/>
                        </a:rPr>
                        <a:t>Staffordshire hoard</a:t>
                      </a:r>
                      <a:endParaRPr lang="en-GB" sz="1100" b="1" dirty="0">
                        <a:solidFill>
                          <a:schemeClr val="tx1"/>
                        </a:solidFill>
                        <a:latin typeface="Letter-join Plus 40" panose="02000505000000020003" pitchFamily="50" charset="0"/>
                      </a:endParaRPr>
                    </a:p>
                  </a:txBody>
                  <a:tcPr/>
                </a:tc>
                <a:extLst>
                  <a:ext uri="{0D108BD9-81ED-4DB2-BD59-A6C34878D82A}">
                    <a16:rowId xmlns:a16="http://schemas.microsoft.com/office/drawing/2014/main" val="10000"/>
                  </a:ext>
                </a:extLst>
              </a:tr>
              <a:tr h="800692">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dirty="0"/>
                        <a:t>The Staffordshire Hoard is the largest collection of Anglo-Saxon gold and silver treasure ever found. It is made up of small and incredibly fine objects.</a:t>
                      </a:r>
                      <a:endParaRPr lang="en-GB" sz="1200" kern="1200" dirty="0">
                        <a:solidFill>
                          <a:schemeClr val="dk1"/>
                        </a:solidFill>
                        <a:effectLst/>
                        <a:latin typeface="Letter-join Plus 40" panose="02000505000000020003" pitchFamily="50" charset="0"/>
                        <a:ea typeface="+mn-ea"/>
                        <a:cs typeface="+mn-cs"/>
                      </a:endParaRPr>
                    </a:p>
                  </a:txBody>
                  <a:tcPr/>
                </a:tc>
                <a:extLst>
                  <a:ext uri="{0D108BD9-81ED-4DB2-BD59-A6C34878D82A}">
                    <a16:rowId xmlns:a16="http://schemas.microsoft.com/office/drawing/2014/main" val="10001"/>
                  </a:ext>
                </a:extLst>
              </a:tr>
            </a:tbl>
          </a:graphicData>
        </a:graphic>
      </p:graphicFrame>
      <p:sp>
        <p:nvSpPr>
          <p:cNvPr id="34" name="TextBox 33">
            <a:extLst>
              <a:ext uri="{FF2B5EF4-FFF2-40B4-BE49-F238E27FC236}">
                <a16:creationId xmlns:a16="http://schemas.microsoft.com/office/drawing/2014/main" id="{F80CE2C1-4F3A-46C1-9697-74F7172FB428}"/>
              </a:ext>
            </a:extLst>
          </p:cNvPr>
          <p:cNvSpPr txBox="1"/>
          <p:nvPr/>
        </p:nvSpPr>
        <p:spPr>
          <a:xfrm>
            <a:off x="5271251" y="8935573"/>
            <a:ext cx="1704975" cy="369332"/>
          </a:xfrm>
          <a:prstGeom prst="rect">
            <a:avLst/>
          </a:prstGeom>
          <a:noFill/>
        </p:spPr>
        <p:txBody>
          <a:bodyPr wrap="square" rtlCol="0">
            <a:spAutoFit/>
          </a:bodyPr>
          <a:lstStyle/>
          <a:p>
            <a:r>
              <a:rPr lang="en-GB" dirty="0">
                <a:latin typeface="Letter-join Plus 40" panose="02000505000000020003" pitchFamily="50" charset="0"/>
              </a:rPr>
              <a:t>1806</a:t>
            </a:r>
          </a:p>
        </p:txBody>
      </p:sp>
      <p:pic>
        <p:nvPicPr>
          <p:cNvPr id="35" name="Picture 34">
            <a:extLst>
              <a:ext uri="{FF2B5EF4-FFF2-40B4-BE49-F238E27FC236}">
                <a16:creationId xmlns:a16="http://schemas.microsoft.com/office/drawing/2014/main" id="{F53BBFB4-C087-4FB0-8651-BBAE58C8B244}"/>
              </a:ext>
            </a:extLst>
          </p:cNvPr>
          <p:cNvPicPr>
            <a:picLocks noChangeAspect="1"/>
          </p:cNvPicPr>
          <p:nvPr/>
        </p:nvPicPr>
        <p:blipFill rotWithShape="1">
          <a:blip r:embed="rId2"/>
          <a:srcRect r="13188"/>
          <a:stretch/>
        </p:blipFill>
        <p:spPr>
          <a:xfrm>
            <a:off x="6981875" y="7477980"/>
            <a:ext cx="1845310" cy="1201753"/>
          </a:xfrm>
          <a:prstGeom prst="rect">
            <a:avLst/>
          </a:prstGeom>
        </p:spPr>
      </p:pic>
      <p:sp>
        <p:nvSpPr>
          <p:cNvPr id="36" name="TextBox 35">
            <a:extLst>
              <a:ext uri="{FF2B5EF4-FFF2-40B4-BE49-F238E27FC236}">
                <a16:creationId xmlns:a16="http://schemas.microsoft.com/office/drawing/2014/main" id="{AA98EB5F-158C-45A7-8A83-A72C4180B838}"/>
              </a:ext>
            </a:extLst>
          </p:cNvPr>
          <p:cNvSpPr txBox="1"/>
          <p:nvPr/>
        </p:nvSpPr>
        <p:spPr>
          <a:xfrm>
            <a:off x="7674933" y="8910012"/>
            <a:ext cx="1704975" cy="369332"/>
          </a:xfrm>
          <a:prstGeom prst="rect">
            <a:avLst/>
          </a:prstGeom>
          <a:noFill/>
        </p:spPr>
        <p:txBody>
          <a:bodyPr wrap="square" rtlCol="0">
            <a:spAutoFit/>
          </a:bodyPr>
          <a:lstStyle/>
          <a:p>
            <a:r>
              <a:rPr lang="en-GB" dirty="0">
                <a:latin typeface="Letter-join Plus 40" panose="02000505000000020003" pitchFamily="50" charset="0"/>
              </a:rPr>
              <a:t>1834</a:t>
            </a:r>
          </a:p>
        </p:txBody>
      </p:sp>
      <p:pic>
        <p:nvPicPr>
          <p:cNvPr id="38" name="Picture 37">
            <a:extLst>
              <a:ext uri="{FF2B5EF4-FFF2-40B4-BE49-F238E27FC236}">
                <a16:creationId xmlns:a16="http://schemas.microsoft.com/office/drawing/2014/main" id="{3FEF38A4-7731-47F1-B61A-993B353AC62C}"/>
              </a:ext>
            </a:extLst>
          </p:cNvPr>
          <p:cNvPicPr>
            <a:picLocks noChangeAspect="1"/>
          </p:cNvPicPr>
          <p:nvPr/>
        </p:nvPicPr>
        <p:blipFill>
          <a:blip r:embed="rId3"/>
          <a:stretch>
            <a:fillRect/>
          </a:stretch>
        </p:blipFill>
        <p:spPr>
          <a:xfrm>
            <a:off x="8955857" y="7432383"/>
            <a:ext cx="1559092" cy="1481137"/>
          </a:xfrm>
          <a:prstGeom prst="rect">
            <a:avLst/>
          </a:prstGeom>
        </p:spPr>
      </p:pic>
      <p:sp>
        <p:nvSpPr>
          <p:cNvPr id="39" name="TextBox 38">
            <a:extLst>
              <a:ext uri="{FF2B5EF4-FFF2-40B4-BE49-F238E27FC236}">
                <a16:creationId xmlns:a16="http://schemas.microsoft.com/office/drawing/2014/main" id="{6E1EE155-05D0-4FA0-87B4-0F8757422F4D}"/>
              </a:ext>
            </a:extLst>
          </p:cNvPr>
          <p:cNvSpPr txBox="1"/>
          <p:nvPr/>
        </p:nvSpPr>
        <p:spPr>
          <a:xfrm>
            <a:off x="9165556" y="8910012"/>
            <a:ext cx="1704975" cy="369332"/>
          </a:xfrm>
          <a:prstGeom prst="rect">
            <a:avLst/>
          </a:prstGeom>
          <a:noFill/>
        </p:spPr>
        <p:txBody>
          <a:bodyPr wrap="square" rtlCol="0">
            <a:spAutoFit/>
          </a:bodyPr>
          <a:lstStyle/>
          <a:p>
            <a:r>
              <a:rPr lang="en-GB" dirty="0">
                <a:latin typeface="Letter-join Plus 40" panose="02000505000000020003" pitchFamily="50" charset="0"/>
              </a:rPr>
              <a:t>1921</a:t>
            </a:r>
          </a:p>
        </p:txBody>
      </p:sp>
      <p:pic>
        <p:nvPicPr>
          <p:cNvPr id="40" name="Picture 39">
            <a:extLst>
              <a:ext uri="{FF2B5EF4-FFF2-40B4-BE49-F238E27FC236}">
                <a16:creationId xmlns:a16="http://schemas.microsoft.com/office/drawing/2014/main" id="{7372017D-7B9B-47A3-90F4-F1CBF7A9D9E3}"/>
              </a:ext>
            </a:extLst>
          </p:cNvPr>
          <p:cNvPicPr>
            <a:picLocks noChangeAspect="1"/>
          </p:cNvPicPr>
          <p:nvPr/>
        </p:nvPicPr>
        <p:blipFill>
          <a:blip r:embed="rId4"/>
          <a:stretch>
            <a:fillRect/>
          </a:stretch>
        </p:blipFill>
        <p:spPr>
          <a:xfrm>
            <a:off x="10617760" y="7452516"/>
            <a:ext cx="1628899" cy="1454995"/>
          </a:xfrm>
          <a:prstGeom prst="rect">
            <a:avLst/>
          </a:prstGeom>
        </p:spPr>
      </p:pic>
      <p:sp>
        <p:nvSpPr>
          <p:cNvPr id="41" name="TextBox 40">
            <a:extLst>
              <a:ext uri="{FF2B5EF4-FFF2-40B4-BE49-F238E27FC236}">
                <a16:creationId xmlns:a16="http://schemas.microsoft.com/office/drawing/2014/main" id="{C3CE6EC5-FDE8-4412-A009-533AA2C4180A}"/>
              </a:ext>
            </a:extLst>
          </p:cNvPr>
          <p:cNvSpPr txBox="1"/>
          <p:nvPr/>
        </p:nvSpPr>
        <p:spPr>
          <a:xfrm>
            <a:off x="10658159" y="8910012"/>
            <a:ext cx="1704975" cy="369332"/>
          </a:xfrm>
          <a:prstGeom prst="rect">
            <a:avLst/>
          </a:prstGeom>
          <a:noFill/>
        </p:spPr>
        <p:txBody>
          <a:bodyPr wrap="square" rtlCol="0">
            <a:spAutoFit/>
          </a:bodyPr>
          <a:lstStyle/>
          <a:p>
            <a:r>
              <a:rPr lang="en-GB" dirty="0">
                <a:latin typeface="Letter-join Plus 40" panose="02000505000000020003" pitchFamily="50" charset="0"/>
              </a:rPr>
              <a:t>2000</a:t>
            </a:r>
          </a:p>
        </p:txBody>
      </p:sp>
      <p:graphicFrame>
        <p:nvGraphicFramePr>
          <p:cNvPr id="42" name="Table 41">
            <a:extLst>
              <a:ext uri="{FF2B5EF4-FFF2-40B4-BE49-F238E27FC236}">
                <a16:creationId xmlns:a16="http://schemas.microsoft.com/office/drawing/2014/main" id="{AB9E08D3-3484-4041-A3AF-B0D5CA8CE262}"/>
              </a:ext>
            </a:extLst>
          </p:cNvPr>
          <p:cNvGraphicFramePr>
            <a:graphicFrameLocks noGrp="1"/>
          </p:cNvGraphicFramePr>
          <p:nvPr>
            <p:extLst>
              <p:ext uri="{D42A27DB-BD31-4B8C-83A1-F6EECF244321}">
                <p14:modId xmlns:p14="http://schemas.microsoft.com/office/powerpoint/2010/main" val="1709495014"/>
              </p:ext>
            </p:extLst>
          </p:nvPr>
        </p:nvGraphicFramePr>
        <p:xfrm>
          <a:off x="642834" y="174186"/>
          <a:ext cx="11151060" cy="1158240"/>
        </p:xfrm>
        <a:graphic>
          <a:graphicData uri="http://schemas.openxmlformats.org/drawingml/2006/table">
            <a:tbl>
              <a:tblPr firstRow="1" bandRow="1">
                <a:tableStyleId>{5C22544A-7EE6-4342-B048-85BDC9FD1C3A}</a:tableStyleId>
              </a:tblPr>
              <a:tblGrid>
                <a:gridCol w="1115106">
                  <a:extLst>
                    <a:ext uri="{9D8B030D-6E8A-4147-A177-3AD203B41FA5}">
                      <a16:colId xmlns:a16="http://schemas.microsoft.com/office/drawing/2014/main" val="20000"/>
                    </a:ext>
                  </a:extLst>
                </a:gridCol>
                <a:gridCol w="1115106">
                  <a:extLst>
                    <a:ext uri="{9D8B030D-6E8A-4147-A177-3AD203B41FA5}">
                      <a16:colId xmlns:a16="http://schemas.microsoft.com/office/drawing/2014/main" val="20001"/>
                    </a:ext>
                  </a:extLst>
                </a:gridCol>
                <a:gridCol w="1115106">
                  <a:extLst>
                    <a:ext uri="{9D8B030D-6E8A-4147-A177-3AD203B41FA5}">
                      <a16:colId xmlns:a16="http://schemas.microsoft.com/office/drawing/2014/main" val="20002"/>
                    </a:ext>
                  </a:extLst>
                </a:gridCol>
                <a:gridCol w="1115106">
                  <a:extLst>
                    <a:ext uri="{9D8B030D-6E8A-4147-A177-3AD203B41FA5}">
                      <a16:colId xmlns:a16="http://schemas.microsoft.com/office/drawing/2014/main" val="20003"/>
                    </a:ext>
                  </a:extLst>
                </a:gridCol>
                <a:gridCol w="1115106">
                  <a:extLst>
                    <a:ext uri="{9D8B030D-6E8A-4147-A177-3AD203B41FA5}">
                      <a16:colId xmlns:a16="http://schemas.microsoft.com/office/drawing/2014/main" val="20004"/>
                    </a:ext>
                  </a:extLst>
                </a:gridCol>
                <a:gridCol w="1115106">
                  <a:extLst>
                    <a:ext uri="{9D8B030D-6E8A-4147-A177-3AD203B41FA5}">
                      <a16:colId xmlns:a16="http://schemas.microsoft.com/office/drawing/2014/main" val="20005"/>
                    </a:ext>
                  </a:extLst>
                </a:gridCol>
                <a:gridCol w="1115106">
                  <a:extLst>
                    <a:ext uri="{9D8B030D-6E8A-4147-A177-3AD203B41FA5}">
                      <a16:colId xmlns:a16="http://schemas.microsoft.com/office/drawing/2014/main" val="20006"/>
                    </a:ext>
                  </a:extLst>
                </a:gridCol>
                <a:gridCol w="1115106">
                  <a:extLst>
                    <a:ext uri="{9D8B030D-6E8A-4147-A177-3AD203B41FA5}">
                      <a16:colId xmlns:a16="http://schemas.microsoft.com/office/drawing/2014/main" val="20007"/>
                    </a:ext>
                  </a:extLst>
                </a:gridCol>
                <a:gridCol w="1115106">
                  <a:extLst>
                    <a:ext uri="{9D8B030D-6E8A-4147-A177-3AD203B41FA5}">
                      <a16:colId xmlns:a16="http://schemas.microsoft.com/office/drawing/2014/main" val="65493865"/>
                    </a:ext>
                  </a:extLst>
                </a:gridCol>
                <a:gridCol w="1115106">
                  <a:extLst>
                    <a:ext uri="{9D8B030D-6E8A-4147-A177-3AD203B41FA5}">
                      <a16:colId xmlns:a16="http://schemas.microsoft.com/office/drawing/2014/main" val="2760616416"/>
                    </a:ext>
                  </a:extLst>
                </a:gridCol>
              </a:tblGrid>
              <a:tr h="228363">
                <a:tc>
                  <a:txBody>
                    <a:bodyPr/>
                    <a:lstStyle/>
                    <a:p>
                      <a:pPr algn="ctr"/>
                      <a:r>
                        <a:rPr lang="en-GB" sz="1400" dirty="0">
                          <a:solidFill>
                            <a:schemeClr val="bg1"/>
                          </a:solidFill>
                          <a:latin typeface="Letter-join Plus 40" panose="02000505000000020003" pitchFamily="50" charset="0"/>
                        </a:rPr>
                        <a:t>43-410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Letter-join Plus 40" panose="02000505000000020003" pitchFamily="50" charset="0"/>
                        </a:rPr>
                        <a:t>410- 1066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Letter-join Plus 40" panose="02000505000000020003" pitchFamily="50" charset="0"/>
                        </a:rPr>
                        <a:t>1066-1075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Letter-join Plus 40" panose="02000505000000020003" pitchFamily="50" charset="0"/>
                        </a:rPr>
                        <a:t>1154-1485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1485-1603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1603-1714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1714- 1837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1837-1914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1914-1945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400" dirty="0">
                          <a:solidFill>
                            <a:schemeClr val="bg1"/>
                          </a:solidFill>
                          <a:latin typeface="Letter-join Plus 40" panose="02000505000000020003" pitchFamily="50" charset="0"/>
                        </a:rPr>
                        <a:t>1945 to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0710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Letter-join Plus 40" panose="02000505000000020003" pitchFamily="50" charset="0"/>
                        </a:rPr>
                        <a:t>The Romans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Letter-join Plus 40" panose="02000505000000020003" pitchFamily="50" charset="0"/>
                        </a:rPr>
                        <a:t>The</a:t>
                      </a:r>
                      <a:r>
                        <a:rPr lang="en-GB" sz="1200" b="0" baseline="0" dirty="0">
                          <a:solidFill>
                            <a:schemeClr val="tx1"/>
                          </a:solidFill>
                          <a:latin typeface="Letter-join Plus 40" panose="02000505000000020003" pitchFamily="50" charset="0"/>
                        </a:rPr>
                        <a:t> Anglo-Saxons and Vikings</a:t>
                      </a:r>
                      <a:endParaRPr lang="en-GB" sz="1200" b="0" dirty="0">
                        <a:solidFill>
                          <a:schemeClr val="tx1"/>
                        </a:solidFill>
                        <a:latin typeface="Letter-join Plus 40" panose="0200050500000002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The Normans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The Plantagenets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The Tudors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Letter-join Plus 40" panose="02000505000000020003" pitchFamily="50" charset="0"/>
                        </a:rPr>
                        <a:t>The Stuarts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Letter-join Plus 40" panose="02000505000000020003" pitchFamily="50" charset="0"/>
                        </a:rPr>
                        <a:t>The Georgians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The Victorians and Edwardians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World Wars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Letter-join Plus 40" panose="02000505000000020003" pitchFamily="50" charset="0"/>
                        </a:rPr>
                        <a:t>Modern Britain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E100BE77-6E6B-443E-A3D5-28C7064719AE}"/>
              </a:ext>
            </a:extLst>
          </p:cNvPr>
          <p:cNvGraphicFramePr>
            <a:graphicFrameLocks noGrp="1"/>
          </p:cNvGraphicFramePr>
          <p:nvPr>
            <p:extLst>
              <p:ext uri="{D42A27DB-BD31-4B8C-83A1-F6EECF244321}">
                <p14:modId xmlns:p14="http://schemas.microsoft.com/office/powerpoint/2010/main" val="3347785608"/>
              </p:ext>
            </p:extLst>
          </p:nvPr>
        </p:nvGraphicFramePr>
        <p:xfrm>
          <a:off x="4995682" y="3253546"/>
          <a:ext cx="3774744" cy="1813560"/>
        </p:xfrm>
        <a:graphic>
          <a:graphicData uri="http://schemas.openxmlformats.org/drawingml/2006/table">
            <a:tbl>
              <a:tblPr firstRow="1" bandRow="1">
                <a:tableStyleId>{5A111915-BE36-4E01-A7E5-04B1672EAD32}</a:tableStyleId>
              </a:tblPr>
              <a:tblGrid>
                <a:gridCol w="3774744">
                  <a:extLst>
                    <a:ext uri="{9D8B030D-6E8A-4147-A177-3AD203B41FA5}">
                      <a16:colId xmlns:a16="http://schemas.microsoft.com/office/drawing/2014/main" val="20000"/>
                    </a:ext>
                  </a:extLst>
                </a:gridCol>
              </a:tblGrid>
              <a:tr h="221799">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100" dirty="0">
                          <a:latin typeface="Letter-join Plus 40" panose="02000505000000020003" pitchFamily="50" charset="0"/>
                        </a:rPr>
                        <a:t>Tamworth Castle</a:t>
                      </a:r>
                      <a:endParaRPr lang="en-GB" sz="1100" b="1" dirty="0">
                        <a:solidFill>
                          <a:schemeClr val="tx1"/>
                        </a:solidFill>
                        <a:latin typeface="Letter-join Plus 40" panose="02000505000000020003" pitchFamily="50" charset="0"/>
                      </a:endParaRPr>
                    </a:p>
                  </a:txBody>
                  <a:tcPr anchor="ctr"/>
                </a:tc>
                <a:extLst>
                  <a:ext uri="{0D108BD9-81ED-4DB2-BD59-A6C34878D82A}">
                    <a16:rowId xmlns:a16="http://schemas.microsoft.com/office/drawing/2014/main" val="10000"/>
                  </a:ext>
                </a:extLst>
              </a:tr>
              <a:tr h="1079618">
                <a:tc>
                  <a:txBody>
                    <a:bodyPr/>
                    <a:lstStyle/>
                    <a:p>
                      <a:r>
                        <a:rPr lang="en-GB" sz="1200" kern="1200" dirty="0">
                          <a:effectLst/>
                          <a:latin typeface="Letter-join Plus 40" panose="02000505000000020003" pitchFamily="50" charset="0"/>
                        </a:rPr>
                        <a:t>In the 1080s, the Normans built a castle at Tamworth, which has stood guard over the town ever since.</a:t>
                      </a:r>
                    </a:p>
                    <a:p>
                      <a:r>
                        <a:rPr lang="en-GB" sz="1200" kern="1200" dirty="0">
                          <a:effectLst/>
                          <a:latin typeface="Letter-join Plus 40" panose="02000505000000020003" pitchFamily="50" charset="0"/>
                        </a:rPr>
                        <a:t>In the Middle Ages Tamworth was a small market town. However, the king gave it charters in 1319. In 1337 Tamworth was granted the right to hold two annual fairs. (In the Middle Ages fairs were like markets but they were held only once a year and they attracted buyers and sellers from far and wide).</a:t>
                      </a:r>
                      <a:endParaRPr lang="en-GB" sz="1200" kern="1200" dirty="0">
                        <a:solidFill>
                          <a:schemeClr val="dk1"/>
                        </a:solidFill>
                        <a:effectLst/>
                        <a:latin typeface="Letter-join Plus 40" panose="02000505000000020003" pitchFamily="50" charset="0"/>
                        <a:ea typeface="+mn-ea"/>
                        <a:cs typeface="+mn-cs"/>
                      </a:endParaRPr>
                    </a:p>
                  </a:txBody>
                  <a:tcPr anchor="ctr"/>
                </a:tc>
                <a:extLst>
                  <a:ext uri="{0D108BD9-81ED-4DB2-BD59-A6C34878D82A}">
                    <a16:rowId xmlns:a16="http://schemas.microsoft.com/office/drawing/2014/main" val="10001"/>
                  </a:ext>
                </a:extLst>
              </a:tr>
            </a:tbl>
          </a:graphicData>
        </a:graphic>
      </p:graphicFrame>
      <p:pic>
        <p:nvPicPr>
          <p:cNvPr id="44" name="Picture 43">
            <a:extLst>
              <a:ext uri="{FF2B5EF4-FFF2-40B4-BE49-F238E27FC236}">
                <a16:creationId xmlns:a16="http://schemas.microsoft.com/office/drawing/2014/main" id="{2E4B32DF-B949-4557-91B0-97B753AC2649}"/>
              </a:ext>
            </a:extLst>
          </p:cNvPr>
          <p:cNvPicPr>
            <a:picLocks noChangeAspect="1"/>
          </p:cNvPicPr>
          <p:nvPr/>
        </p:nvPicPr>
        <p:blipFill>
          <a:blip r:embed="rId5"/>
          <a:stretch>
            <a:fillRect/>
          </a:stretch>
        </p:blipFill>
        <p:spPr>
          <a:xfrm>
            <a:off x="8881027" y="3503686"/>
            <a:ext cx="1837225" cy="1444361"/>
          </a:xfrm>
          <a:prstGeom prst="rect">
            <a:avLst/>
          </a:prstGeom>
        </p:spPr>
      </p:pic>
      <p:graphicFrame>
        <p:nvGraphicFramePr>
          <p:cNvPr id="45" name="Table 44">
            <a:extLst>
              <a:ext uri="{FF2B5EF4-FFF2-40B4-BE49-F238E27FC236}">
                <a16:creationId xmlns:a16="http://schemas.microsoft.com/office/drawing/2014/main" id="{C15E41C0-AB0A-42A8-9E2D-C45E124FB7D7}"/>
              </a:ext>
            </a:extLst>
          </p:cNvPr>
          <p:cNvGraphicFramePr>
            <a:graphicFrameLocks noGrp="1"/>
          </p:cNvGraphicFramePr>
          <p:nvPr>
            <p:extLst>
              <p:ext uri="{D42A27DB-BD31-4B8C-83A1-F6EECF244321}">
                <p14:modId xmlns:p14="http://schemas.microsoft.com/office/powerpoint/2010/main" val="2530577348"/>
              </p:ext>
            </p:extLst>
          </p:nvPr>
        </p:nvGraphicFramePr>
        <p:xfrm>
          <a:off x="450127" y="6318913"/>
          <a:ext cx="3665107" cy="1923756"/>
        </p:xfrm>
        <a:graphic>
          <a:graphicData uri="http://schemas.openxmlformats.org/drawingml/2006/table">
            <a:tbl>
              <a:tblPr firstRow="1" bandRow="1">
                <a:tableStyleId>{5A111915-BE36-4E01-A7E5-04B1672EAD32}</a:tableStyleId>
              </a:tblPr>
              <a:tblGrid>
                <a:gridCol w="3665107">
                  <a:extLst>
                    <a:ext uri="{9D8B030D-6E8A-4147-A177-3AD203B41FA5}">
                      <a16:colId xmlns:a16="http://schemas.microsoft.com/office/drawing/2014/main" val="20000"/>
                    </a:ext>
                  </a:extLst>
                </a:gridCol>
              </a:tblGrid>
              <a:tr h="316298">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200" dirty="0">
                          <a:latin typeface="Letter-join Plus 40" panose="02000505000000020003" pitchFamily="50" charset="0"/>
                        </a:rPr>
                        <a:t>Tamworth 1500 to 1800</a:t>
                      </a:r>
                      <a:endParaRPr lang="en-GB" sz="1200" b="1" dirty="0">
                        <a:solidFill>
                          <a:schemeClr val="tx1"/>
                        </a:solidFill>
                        <a:latin typeface="Letter-join Plus 40" panose="02000505000000020003" pitchFamily="50" charset="0"/>
                      </a:endParaRPr>
                    </a:p>
                  </a:txBody>
                  <a:tcPr anchor="ctr"/>
                </a:tc>
                <a:extLst>
                  <a:ext uri="{0D108BD9-81ED-4DB2-BD59-A6C34878D82A}">
                    <a16:rowId xmlns:a16="http://schemas.microsoft.com/office/drawing/2014/main" val="10000"/>
                  </a:ext>
                </a:extLst>
              </a:tr>
              <a:tr h="1607458">
                <a:tc>
                  <a:txBody>
                    <a:bodyPr/>
                    <a:lstStyle/>
                    <a:p>
                      <a:r>
                        <a:rPr lang="en-GB" sz="1200" kern="1200" dirty="0">
                          <a:effectLst/>
                          <a:latin typeface="Letter-join Plus 40" panose="02000505000000020003" pitchFamily="50" charset="0"/>
                        </a:rPr>
                        <a:t>Tamworth was a small market town. In the 16th and 17th centuries Tamworth, like all towns, suffered from outbreaks of plague. It struck in 1563, 1579, 1597-98, 1606, and 1626. </a:t>
                      </a:r>
                    </a:p>
                    <a:p>
                      <a:r>
                        <a:rPr lang="en-GB" sz="1200" kern="1200" dirty="0">
                          <a:effectLst/>
                          <a:latin typeface="Letter-join Plus 40" panose="02000505000000020003" pitchFamily="50" charset="0"/>
                        </a:rPr>
                        <a:t>In 1678 a man named Thomas Guy founded alms houses in Tamworth (they were rebuilt in 1913). He also built Tamworth Town Hall in 1701 and later founded Guys Hospital in London.</a:t>
                      </a:r>
                      <a:endParaRPr lang="en-GB" sz="1200" kern="1200" dirty="0">
                        <a:solidFill>
                          <a:schemeClr val="dk1"/>
                        </a:solidFill>
                        <a:effectLst/>
                        <a:latin typeface="Letter-join Plus 40" panose="02000505000000020003" pitchFamily="50" charset="0"/>
                        <a:ea typeface="+mn-ea"/>
                        <a:cs typeface="+mn-cs"/>
                      </a:endParaRPr>
                    </a:p>
                  </a:txBody>
                  <a:tcPr anchor="ctr"/>
                </a:tc>
                <a:extLst>
                  <a:ext uri="{0D108BD9-81ED-4DB2-BD59-A6C34878D82A}">
                    <a16:rowId xmlns:a16="http://schemas.microsoft.com/office/drawing/2014/main" val="10001"/>
                  </a:ext>
                </a:extLst>
              </a:tr>
            </a:tbl>
          </a:graphicData>
        </a:graphic>
      </p:graphicFrame>
      <p:pic>
        <p:nvPicPr>
          <p:cNvPr id="1026" name="Picture 2" descr="https://1.bp.blogspot.com/-wuqcXtfll3U/XOMuf1dE1JI/AAAAAAAE25I/o4TLImX1sjQdwV0xh1X2c1dH2IVRfJuGACLcBGAs/s400/Town%2BHall%2B1%252C%2BPatrick%2BComerford%252C%2BTamworth%252C%2B2019.jpg">
            <a:extLst>
              <a:ext uri="{FF2B5EF4-FFF2-40B4-BE49-F238E27FC236}">
                <a16:creationId xmlns:a16="http://schemas.microsoft.com/office/drawing/2014/main" id="{C9486BF7-9484-4110-BE4C-668796CE4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481" y="6502555"/>
            <a:ext cx="1047905" cy="148113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09CE8159-2E44-47E0-AAE8-F021CB45F5F4}"/>
              </a:ext>
            </a:extLst>
          </p:cNvPr>
          <p:cNvSpPr txBox="1"/>
          <p:nvPr/>
        </p:nvSpPr>
        <p:spPr>
          <a:xfrm>
            <a:off x="418990" y="8536461"/>
            <a:ext cx="4319720" cy="461665"/>
          </a:xfrm>
          <a:prstGeom prst="rect">
            <a:avLst/>
          </a:prstGeom>
          <a:noFill/>
        </p:spPr>
        <p:txBody>
          <a:bodyPr wrap="square" rtlCol="0">
            <a:spAutoFit/>
          </a:bodyPr>
          <a:lstStyle/>
          <a:p>
            <a:r>
              <a:rPr lang="en-GB" sz="2400" b="1" dirty="0">
                <a:latin typeface="Letter-join Plus 40" panose="02000505000000020003" pitchFamily="50" charset="0"/>
              </a:rPr>
              <a:t>Tamworth Knowledge Organiser</a:t>
            </a:r>
          </a:p>
        </p:txBody>
      </p:sp>
      <p:graphicFrame>
        <p:nvGraphicFramePr>
          <p:cNvPr id="48" name="Table 47">
            <a:extLst>
              <a:ext uri="{FF2B5EF4-FFF2-40B4-BE49-F238E27FC236}">
                <a16:creationId xmlns:a16="http://schemas.microsoft.com/office/drawing/2014/main" id="{9DEECAA3-A72E-4C27-9C0A-8818F34480AC}"/>
              </a:ext>
            </a:extLst>
          </p:cNvPr>
          <p:cNvGraphicFramePr>
            <a:graphicFrameLocks noGrp="1"/>
          </p:cNvGraphicFramePr>
          <p:nvPr>
            <p:extLst>
              <p:ext uri="{D42A27DB-BD31-4B8C-83A1-F6EECF244321}">
                <p14:modId xmlns:p14="http://schemas.microsoft.com/office/powerpoint/2010/main" val="2835175446"/>
              </p:ext>
            </p:extLst>
          </p:nvPr>
        </p:nvGraphicFramePr>
        <p:xfrm>
          <a:off x="8881027" y="4907628"/>
          <a:ext cx="3482107" cy="2545080"/>
        </p:xfrm>
        <a:graphic>
          <a:graphicData uri="http://schemas.openxmlformats.org/drawingml/2006/table">
            <a:tbl>
              <a:tblPr firstRow="1" bandRow="1">
                <a:tableStyleId>{5A111915-BE36-4E01-A7E5-04B1672EAD32}</a:tableStyleId>
              </a:tblPr>
              <a:tblGrid>
                <a:gridCol w="3482107">
                  <a:extLst>
                    <a:ext uri="{9D8B030D-6E8A-4147-A177-3AD203B41FA5}">
                      <a16:colId xmlns:a16="http://schemas.microsoft.com/office/drawing/2014/main" val="20000"/>
                    </a:ext>
                  </a:extLst>
                </a:gridCol>
              </a:tblGrid>
              <a:tr h="0">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Letter-join Plus 40" panose="02000505000000020003" pitchFamily="50" charset="0"/>
                        </a:rPr>
                        <a:t>Modern Times</a:t>
                      </a:r>
                    </a:p>
                  </a:txBody>
                  <a:tcPr/>
                </a:tc>
                <a:extLst>
                  <a:ext uri="{0D108BD9-81ED-4DB2-BD59-A6C34878D82A}">
                    <a16:rowId xmlns:a16="http://schemas.microsoft.com/office/drawing/2014/main" val="10000"/>
                  </a:ext>
                </a:extLst>
              </a:tr>
              <a:tr h="800692">
                <a:tc>
                  <a:txBody>
                    <a:bodyPr/>
                    <a:lstStyle/>
                    <a:p>
                      <a:r>
                        <a:rPr lang="en-GB" sz="1200" kern="1200" dirty="0">
                          <a:solidFill>
                            <a:schemeClr val="tx1"/>
                          </a:solidFill>
                          <a:effectLst/>
                          <a:latin typeface="+mn-lt"/>
                          <a:ea typeface="+mn-ea"/>
                          <a:cs typeface="+mn-cs"/>
                        </a:rPr>
                        <a:t>In 1901 Tamworth had a population of 15,000. The first public library in Tamworth was built in 1905. Tamworth gained an electricity supply in 1924.</a:t>
                      </a:r>
                    </a:p>
                    <a:p>
                      <a:r>
                        <a:rPr lang="en-GB" sz="1200" kern="1200" dirty="0">
                          <a:solidFill>
                            <a:schemeClr val="tx1"/>
                          </a:solidFill>
                          <a:effectLst/>
                          <a:latin typeface="+mn-lt"/>
                          <a:ea typeface="+mn-ea"/>
                          <a:cs typeface="+mn-cs"/>
                        </a:rPr>
                        <a:t>During its long history, Tamworth has been a market town rather than an industrial centre although there was an industry making agricultural machines in the 20th century and Reliant made cars in Tamworth until 1999. There was also a paper-making industry in Tamworth as well as a textiles industry and one making aluminium ware. </a:t>
                      </a:r>
                      <a:r>
                        <a:rPr lang="en-GB" sz="1200" kern="1200" dirty="0" err="1">
                          <a:solidFill>
                            <a:schemeClr val="tx1"/>
                          </a:solidFill>
                          <a:effectLst/>
                          <a:latin typeface="+mn-lt"/>
                          <a:ea typeface="+mn-ea"/>
                          <a:cs typeface="+mn-cs"/>
                        </a:rPr>
                        <a:t>Ankerside</a:t>
                      </a:r>
                      <a:r>
                        <a:rPr lang="en-GB" sz="1200" kern="1200" dirty="0">
                          <a:solidFill>
                            <a:schemeClr val="tx1"/>
                          </a:solidFill>
                          <a:effectLst/>
                          <a:latin typeface="+mn-lt"/>
                          <a:ea typeface="+mn-ea"/>
                          <a:cs typeface="+mn-cs"/>
                        </a:rPr>
                        <a:t> Shopping Centre opened in 1980. Today the population of Tamworth is 77,000.</a:t>
                      </a:r>
                      <a:r>
                        <a:rPr lang="en-GB" sz="1200" kern="1200" dirty="0">
                          <a:effectLst/>
                          <a:latin typeface="Letter-join Plus 40" panose="02000505000000020003" pitchFamily="50" charset="0"/>
                        </a:rPr>
                        <a:t>.</a:t>
                      </a:r>
                      <a:endParaRPr lang="en-GB" sz="1200" kern="1200" dirty="0">
                        <a:solidFill>
                          <a:schemeClr val="dk1"/>
                        </a:solidFill>
                        <a:effectLst/>
                        <a:latin typeface="Letter-join Plus 40" panose="02000505000000020003" pitchFamily="50" charset="0"/>
                        <a:ea typeface="+mn-ea"/>
                        <a:cs typeface="+mn-cs"/>
                      </a:endParaRPr>
                    </a:p>
                  </a:txBody>
                  <a:tcPr/>
                </a:tc>
                <a:extLst>
                  <a:ext uri="{0D108BD9-81ED-4DB2-BD59-A6C34878D82A}">
                    <a16:rowId xmlns:a16="http://schemas.microsoft.com/office/drawing/2014/main" val="10001"/>
                  </a:ext>
                </a:extLst>
              </a:tr>
            </a:tbl>
          </a:graphicData>
        </a:graphic>
      </p:graphicFrame>
      <p:pic>
        <p:nvPicPr>
          <p:cNvPr id="49" name="Picture 48">
            <a:extLst>
              <a:ext uri="{FF2B5EF4-FFF2-40B4-BE49-F238E27FC236}">
                <a16:creationId xmlns:a16="http://schemas.microsoft.com/office/drawing/2014/main" id="{EB70C991-8F81-438C-8713-1E11ABC8F404}"/>
              </a:ext>
            </a:extLst>
          </p:cNvPr>
          <p:cNvPicPr>
            <a:picLocks noChangeAspect="1"/>
          </p:cNvPicPr>
          <p:nvPr/>
        </p:nvPicPr>
        <p:blipFill>
          <a:blip r:embed="rId7"/>
          <a:stretch>
            <a:fillRect/>
          </a:stretch>
        </p:blipFill>
        <p:spPr>
          <a:xfrm>
            <a:off x="5012844" y="7477980"/>
            <a:ext cx="1854880" cy="1201753"/>
          </a:xfrm>
          <a:prstGeom prst="rect">
            <a:avLst/>
          </a:prstGeom>
        </p:spPr>
      </p:pic>
      <p:pic>
        <p:nvPicPr>
          <p:cNvPr id="2" name="Picture 1">
            <a:extLst>
              <a:ext uri="{FF2B5EF4-FFF2-40B4-BE49-F238E27FC236}">
                <a16:creationId xmlns:a16="http://schemas.microsoft.com/office/drawing/2014/main" id="{E52B4D0C-CC34-4B68-9858-EC6A32D55F74}"/>
              </a:ext>
            </a:extLst>
          </p:cNvPr>
          <p:cNvPicPr>
            <a:picLocks noChangeAspect="1"/>
          </p:cNvPicPr>
          <p:nvPr/>
        </p:nvPicPr>
        <p:blipFill>
          <a:blip r:embed="rId8"/>
          <a:stretch>
            <a:fillRect/>
          </a:stretch>
        </p:blipFill>
        <p:spPr>
          <a:xfrm>
            <a:off x="6643635" y="6372609"/>
            <a:ext cx="1401410" cy="1059773"/>
          </a:xfrm>
          <a:prstGeom prst="rect">
            <a:avLst/>
          </a:prstGeom>
        </p:spPr>
      </p:pic>
      <p:pic>
        <p:nvPicPr>
          <p:cNvPr id="3" name="Picture 2">
            <a:extLst>
              <a:ext uri="{FF2B5EF4-FFF2-40B4-BE49-F238E27FC236}">
                <a16:creationId xmlns:a16="http://schemas.microsoft.com/office/drawing/2014/main" id="{E5B7166C-68C6-4ECE-8FAB-42E2A09AE68B}"/>
              </a:ext>
            </a:extLst>
          </p:cNvPr>
          <p:cNvPicPr>
            <a:picLocks noChangeAspect="1"/>
          </p:cNvPicPr>
          <p:nvPr/>
        </p:nvPicPr>
        <p:blipFill>
          <a:blip r:embed="rId9"/>
          <a:stretch>
            <a:fillRect/>
          </a:stretch>
        </p:blipFill>
        <p:spPr>
          <a:xfrm>
            <a:off x="10670284" y="1447609"/>
            <a:ext cx="1569640" cy="2092853"/>
          </a:xfrm>
          <a:prstGeom prst="rect">
            <a:avLst/>
          </a:prstGeom>
        </p:spPr>
      </p:pic>
    </p:spTree>
    <p:extLst>
      <p:ext uri="{BB962C8B-B14F-4D97-AF65-F5344CB8AC3E}">
        <p14:creationId xmlns:p14="http://schemas.microsoft.com/office/powerpoint/2010/main" val="4088670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tter-join Plus 40"/>
        <a:ea typeface=""/>
        <a:cs typeface=""/>
      </a:majorFont>
      <a:minorFont>
        <a:latin typeface="Letter-join Plus 40"/>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7d522b-edde-49cf-8ba8-eaca9ec9ff2f">
      <Terms xmlns="http://schemas.microsoft.com/office/infopath/2007/PartnerControls"/>
    </lcf76f155ced4ddcb4097134ff3c332f>
    <TaxCatchAll xmlns="2e9aeb45-9fdb-467a-8da7-300326b4bd75" xsi:nil="true"/>
    <MediaLengthInSeconds xmlns="ed7d522b-edde-49cf-8ba8-eaca9ec9ff2f" xsi:nil="true"/>
    <Preview xmlns="ed7d522b-edde-49cf-8ba8-eaca9ec9ff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EBFB56D9AFD5498E731DEF323074BB" ma:contentTypeVersion="16" ma:contentTypeDescription="Create a new document." ma:contentTypeScope="" ma:versionID="aca0f361c300e26baed0508ecaeb7fdf">
  <xsd:schema xmlns:xsd="http://www.w3.org/2001/XMLSchema" xmlns:xs="http://www.w3.org/2001/XMLSchema" xmlns:p="http://schemas.microsoft.com/office/2006/metadata/properties" xmlns:ns2="ed7d522b-edde-49cf-8ba8-eaca9ec9ff2f" xmlns:ns3="2e9aeb45-9fdb-467a-8da7-300326b4bd75" targetNamespace="http://schemas.microsoft.com/office/2006/metadata/properties" ma:root="true" ma:fieldsID="8bc82641827da8f08dde792e0397faa5" ns2:_="" ns3:_="">
    <xsd:import namespace="ed7d522b-edde-49cf-8ba8-eaca9ec9ff2f"/>
    <xsd:import namespace="2e9aeb45-9fdb-467a-8da7-300326b4bd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Preview"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d522b-edde-49cf-8ba8-eaca9ec9f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Preview" ma:index="22" nillable="true" ma:displayName="Preview" ma:format="Thumbnail" ma:internalName="Preview">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9aeb45-9fdb-467a-8da7-300326b4bd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e04947-243f-412d-93f1-b90dc6ce043b}" ma:internalName="TaxCatchAll" ma:showField="CatchAllData" ma:web="2e9aeb45-9fdb-467a-8da7-300326b4bd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60C1E-CA61-4926-9076-5332040AA437}">
  <ds:schemaRefs>
    <ds:schemaRef ds:uri="http://schemas.microsoft.com/office/2006/metadata/properties"/>
    <ds:schemaRef ds:uri="http://schemas.microsoft.com/office/infopath/2007/PartnerControls"/>
    <ds:schemaRef ds:uri="ed7d522b-edde-49cf-8ba8-eaca9ec9ff2f"/>
    <ds:schemaRef ds:uri="2e9aeb45-9fdb-467a-8da7-300326b4bd75"/>
  </ds:schemaRefs>
</ds:datastoreItem>
</file>

<file path=customXml/itemProps2.xml><?xml version="1.0" encoding="utf-8"?>
<ds:datastoreItem xmlns:ds="http://schemas.openxmlformats.org/officeDocument/2006/customXml" ds:itemID="{AD48C483-242D-44C2-865A-7EE1AC2A2E48}">
  <ds:schemaRefs>
    <ds:schemaRef ds:uri="http://schemas.microsoft.com/sharepoint/v3/contenttype/forms"/>
  </ds:schemaRefs>
</ds:datastoreItem>
</file>

<file path=customXml/itemProps3.xml><?xml version="1.0" encoding="utf-8"?>
<ds:datastoreItem xmlns:ds="http://schemas.openxmlformats.org/officeDocument/2006/customXml" ds:itemID="{E99D5A94-5613-473D-B987-C4CE0BEFD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7d522b-edde-49cf-8ba8-eaca9ec9ff2f"/>
    <ds:schemaRef ds:uri="2e9aeb45-9fdb-467a-8da7-300326b4bd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378</TotalTime>
  <Words>609</Words>
  <Application>Microsoft Office PowerPoint</Application>
  <PresentationFormat>A3 Paper (297x420 mm)</PresentationFormat>
  <Paragraphs>49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Jennings</dc:creator>
  <cp:lastModifiedBy>Kirkby Catherine</cp:lastModifiedBy>
  <cp:revision>46</cp:revision>
  <dcterms:created xsi:type="dcterms:W3CDTF">2020-09-22T12:40:30Z</dcterms:created>
  <dcterms:modified xsi:type="dcterms:W3CDTF">2024-07-27T15:46:15Z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0x010100F0EBFB56D9AFD5498E731DEF323074BB</vt:lpwstr>
  </property>
  <property fmtid="{D5CDD505-2E9C-101B-9397-08002B2CF9AE}" pid="3" name="Order">
    <vt:r8>10000</vt:r8>
  </property>
  <property fmtid="{D5CDD505-2E9C-101B-9397-08002B2CF9AE}" pid="4" name="_ExtendedDescription">
    <vt:lpwstr/>
  </property>
  <property fmtid="{D5CDD505-2E9C-101B-9397-08002B2CF9AE}" pid="5" name="_ColorTag">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ies>
</file>